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60" r:id="rId5"/>
    <p:sldId id="258" r:id="rId6"/>
    <p:sldId id="261" r:id="rId7"/>
    <p:sldId id="263" r:id="rId8"/>
    <p:sldId id="262" r:id="rId9"/>
    <p:sldId id="265" r:id="rId10"/>
    <p:sldId id="264" r:id="rId11"/>
    <p:sldId id="271" r:id="rId12"/>
    <p:sldId id="25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1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8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8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3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54A08-893D-489F-A353-690D70048DA1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9B81-BD14-4F91-8B30-61D4192F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6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sc.sci.gsfc.nasa.gov/OCO-2" TargetMode="External"/><Relationship Id="rId7" Type="http://schemas.openxmlformats.org/officeDocument/2006/relationships/hyperlink" Target="http://oco2.jpl.nasa.gov/" TargetMode="External"/><Relationship Id="rId2" Type="http://schemas.openxmlformats.org/officeDocument/2006/relationships/hyperlink" Target="http://www.nasa.gov/topics/earth/features/climate_acidocean_pr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a.gov/mission_pages/oco2/index.html" TargetMode="External"/><Relationship Id="rId5" Type="http://schemas.openxmlformats.org/officeDocument/2006/relationships/hyperlink" Target="http://visibleearth.nasa.gov/view.php?id=84655" TargetMode="External"/><Relationship Id="rId4" Type="http://schemas.openxmlformats.org/officeDocument/2006/relationships/hyperlink" Target="http://i2i.stanford.edu/AcidOcean/AcidOcean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jf67aov4XA&amp;index=4&amp;list=PLiuUQ9asub3SOdRC7ZHR8ocKHUcjlwtG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5cqCvcX7buo" TargetMode="External"/><Relationship Id="rId2" Type="http://schemas.openxmlformats.org/officeDocument/2006/relationships/hyperlink" Target="http://youtu.be/aG3n1fAa7v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oceancolor.gsfc.nasa.gov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762110"/>
            <a:ext cx="9144000" cy="650681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+mn-lt"/>
              </a:rPr>
              <a:t>Ocean Acidification</a:t>
            </a:r>
            <a:endParaRPr lang="en-US" sz="6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0" y="1412791"/>
            <a:ext cx="9144000" cy="49046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Carbon Dioxide and our Oceans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6" y="2249424"/>
            <a:ext cx="1103376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21312" cy="1167256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latin typeface="+mn-lt"/>
              </a:rPr>
              <a:t>Our oceans become more acidic</a:t>
            </a:r>
            <a:endParaRPr lang="en-US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7257"/>
            <a:ext cx="12192000" cy="569074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Oceans continue to absorb more CO</a:t>
            </a:r>
            <a:r>
              <a:rPr lang="en-US" sz="3600" baseline="-25000" dirty="0" smtClean="0"/>
              <a:t>2</a:t>
            </a:r>
          </a:p>
          <a:p>
            <a:r>
              <a:rPr lang="en-US" sz="3600" dirty="0" smtClean="0"/>
              <a:t>Capacity as a “carbon sink” could diminish</a:t>
            </a:r>
          </a:p>
          <a:p>
            <a:r>
              <a:rPr lang="en-US" sz="3600" dirty="0" smtClean="0"/>
              <a:t>More of the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emitted will remain in the atmosphere, further aggravating global climate change</a:t>
            </a:r>
          </a:p>
          <a:p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6" y="3500283"/>
            <a:ext cx="11736176" cy="30381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2836" y="6169121"/>
            <a:ext cx="5663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http://earthobservatory.nasa.gov/Features/OceanCarbon/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0288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latin typeface="+mn-lt"/>
              </a:rPr>
              <a:t>How does it work</a:t>
            </a:r>
            <a:r>
              <a:rPr lang="en-US" sz="6700" dirty="0" smtClean="0">
                <a:latin typeface="+mn-lt"/>
              </a:rPr>
              <a:t>?</a:t>
            </a:r>
            <a:endParaRPr lang="en-US" sz="6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86785"/>
            <a:ext cx="11850624" cy="3425952"/>
          </a:xfrm>
        </p:spPr>
        <p:txBody>
          <a:bodyPr/>
          <a:lstStyle/>
          <a:p>
            <a:r>
              <a:rPr lang="en-US" sz="3600" dirty="0"/>
              <a:t>Scientific awareness is relatively recent, 2003</a:t>
            </a:r>
          </a:p>
          <a:p>
            <a:r>
              <a:rPr lang="en-US" sz="3600" dirty="0"/>
              <a:t>Indicators show humans are able to control and eventually eliminate our fossil fuel emissions</a:t>
            </a:r>
          </a:p>
          <a:p>
            <a:r>
              <a:rPr lang="en-US" sz="3600" dirty="0"/>
              <a:t>Ocean organisms will adapt to their habitat's changing chemistry or perish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9" y="780288"/>
            <a:ext cx="10853547" cy="29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8" y="-1"/>
            <a:ext cx="11624035" cy="2221727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NASA resources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Reinforce and Enrich student knowledge of CO2 and Ocean Acidification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-177890" y="2548327"/>
            <a:ext cx="9145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hlinkClick r:id="rId2"/>
              </a:rPr>
              <a:t>http://www.nasa.gov/topics/earth/features/climate_acidocean_prt.htm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 NASA article to print and students will read. Can use as a </a:t>
            </a:r>
            <a:r>
              <a:rPr lang="en-US" dirty="0" smtClean="0"/>
              <a:t>Jigsaw or Carousel </a:t>
            </a:r>
            <a:r>
              <a:rPr lang="en-US" dirty="0" smtClean="0"/>
              <a:t>reading by numbering and </a:t>
            </a:r>
            <a:r>
              <a:rPr lang="en-US" dirty="0" smtClean="0"/>
              <a:t>assigning </a:t>
            </a:r>
            <a:r>
              <a:rPr lang="en-US" dirty="0" smtClean="0"/>
              <a:t>paragraphs to groups. Each group will read and summarize their assigned </a:t>
            </a:r>
            <a:r>
              <a:rPr lang="en-US" dirty="0" smtClean="0"/>
              <a:t>paragraph and share with the class.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41" y="2011302"/>
            <a:ext cx="784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http://disc.sci.gsfc.nasa.gov/OCO-2</a:t>
            </a:r>
            <a:r>
              <a:rPr lang="en-US" dirty="0" smtClean="0"/>
              <a:t>   NASA data with new carbon dioxide readings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-500507"/>
            <a:ext cx="11497056" cy="1517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9080" y="4019451"/>
            <a:ext cx="897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http://i2i.stanford.edu/AcidOcean/AcidOcean.htm</a:t>
            </a:r>
            <a:r>
              <a:rPr lang="en-US" dirty="0" smtClean="0"/>
              <a:t>  Acidifying Ocean virtual </a:t>
            </a:r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9080" y="4708325"/>
            <a:ext cx="931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visibleearth.nasa.gov/view.php?id=84655</a:t>
            </a:r>
            <a:r>
              <a:rPr lang="en-US" dirty="0" smtClean="0"/>
              <a:t>     Counting Carbon in Southern California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703" y="5288340"/>
            <a:ext cx="9465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http://www.nasa.gov/mission_pages/oco2/index.html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Latest news of OCO-2 and monitoring data showing levels of carbon dioxide recorded.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079" y="6186508"/>
            <a:ext cx="11763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http://oco2.jpl.nasa.gov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   The latest data of the OCO-2 satellite will be released to the public on 30 December,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Launching of NASA OCO-2 to record and indicate carbon dioxide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17025" cy="562368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https://www.youtube.com/watch?v=njf67aov4XA&amp;index=4&amp;list=PLiuUQ9asub3SOdRC7ZHR8ocKHUcjlwtGW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video </a:t>
            </a:r>
            <a:r>
              <a:rPr lang="en-US" dirty="0" smtClean="0"/>
              <a:t>clip shows the lift off of the </a:t>
            </a:r>
            <a:r>
              <a:rPr lang="en-US" b="1" dirty="0" smtClean="0"/>
              <a:t>OCO-2 </a:t>
            </a:r>
            <a:r>
              <a:rPr lang="en-US" dirty="0" smtClean="0"/>
              <a:t>which will monitor Carbon dioxide levels in the atmosphere. This data </a:t>
            </a:r>
            <a:r>
              <a:rPr lang="en-US" dirty="0" smtClean="0"/>
              <a:t>will reinforce </a:t>
            </a:r>
            <a:r>
              <a:rPr lang="en-US" dirty="0" smtClean="0"/>
              <a:t>the cause and effect of human impact and burning fossil fuels</a:t>
            </a:r>
          </a:p>
          <a:p>
            <a:r>
              <a:rPr lang="en-US" dirty="0" smtClean="0"/>
              <a:t>The Delta II rocket lifts off from Space Launch Complex 2 at Vandenberg Air Force Base carrying the Orbiting Carbon Observatory, or OCO-2, satellite on a on a mission to study the Earth's atmosphere.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Liftoff was at 2:56 a.m. PDT   2 July,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03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" y="316357"/>
            <a:ext cx="11999976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What is Ocean Acidification and how does it affect the me?</a:t>
            </a:r>
            <a:endParaRPr lang="en-US" sz="6000" b="1" dirty="0">
              <a:latin typeface="+mn-lt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3385" y="2049852"/>
            <a:ext cx="11182580" cy="51829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hlinkClick r:id="rId2"/>
              </a:rPr>
              <a:t>http://youtu.be/aG3n1fAa7vk</a:t>
            </a:r>
            <a:r>
              <a:rPr lang="en-US" sz="3200" dirty="0" smtClean="0"/>
              <a:t>     “</a:t>
            </a:r>
            <a:r>
              <a:rPr lang="en-US" sz="2800" dirty="0" smtClean="0"/>
              <a:t>Acid Test” 3 Minute intro video clip</a:t>
            </a:r>
            <a:endParaRPr lang="en-US" dirty="0"/>
          </a:p>
          <a:p>
            <a:r>
              <a:rPr lang="en-US" sz="3200" dirty="0" smtClean="0"/>
              <a:t>OR</a:t>
            </a:r>
          </a:p>
          <a:p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r>
              <a:rPr lang="en-US" sz="3200" dirty="0" smtClean="0"/>
              <a:t>The Natural Resources Defense Council (NRDC) documentary explores ocean acidification, which is challenging marine life on a path not seen for tens of millions of years. The film, featuring Sigourney Weaver, originally aired on Discovery Planet Green.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1228" y="3218607"/>
            <a:ext cx="11931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http://youtu.be/5cqCvcX7buo</a:t>
            </a:r>
            <a:r>
              <a:rPr lang="en-US" sz="3200" dirty="0" smtClean="0"/>
              <a:t>   “</a:t>
            </a:r>
            <a:r>
              <a:rPr lang="en-US" sz="2800" dirty="0" smtClean="0"/>
              <a:t>Acid Test” 21 min Sigourney Weaver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3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01"/>
            <a:ext cx="10515600" cy="622427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+mn-lt"/>
              </a:rPr>
              <a:t>VOCABULARY</a:t>
            </a:r>
            <a:endParaRPr lang="en-US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68" y="877824"/>
            <a:ext cx="3709416" cy="5888736"/>
          </a:xfrm>
        </p:spPr>
        <p:txBody>
          <a:bodyPr>
            <a:normAutofit/>
          </a:bodyPr>
          <a:lstStyle/>
          <a:p>
            <a:r>
              <a:rPr lang="en-US" sz="3200" dirty="0"/>
              <a:t>Ocean acidification</a:t>
            </a:r>
          </a:p>
          <a:p>
            <a:r>
              <a:rPr lang="en-US" sz="3200" dirty="0"/>
              <a:t>Exoskeleton</a:t>
            </a:r>
          </a:p>
          <a:p>
            <a:r>
              <a:rPr lang="en-US" sz="3200" dirty="0"/>
              <a:t>Endoskeleton</a:t>
            </a:r>
          </a:p>
          <a:p>
            <a:r>
              <a:rPr lang="en-US" sz="3200" dirty="0"/>
              <a:t>Coral reef</a:t>
            </a:r>
          </a:p>
          <a:p>
            <a:r>
              <a:rPr lang="en-US" sz="3200" dirty="0"/>
              <a:t>pH</a:t>
            </a:r>
          </a:p>
          <a:p>
            <a:r>
              <a:rPr lang="en-US" sz="3200" dirty="0"/>
              <a:t>Carbon dioxide</a:t>
            </a:r>
          </a:p>
          <a:p>
            <a:r>
              <a:rPr lang="en-US" sz="3200" dirty="0"/>
              <a:t>Calcium Carbonate</a:t>
            </a:r>
          </a:p>
          <a:p>
            <a:r>
              <a:rPr lang="en-US" sz="3200" dirty="0"/>
              <a:t>Carbonic Acid</a:t>
            </a:r>
          </a:p>
          <a:p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en-US" sz="3200" dirty="0"/>
              <a:t> emissions</a:t>
            </a:r>
          </a:p>
          <a:p>
            <a:r>
              <a:rPr lang="en-US" sz="3200" dirty="0"/>
              <a:t>Carbon sink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16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5087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latin typeface="+mn-lt"/>
              </a:rPr>
              <a:t>Background information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96" y="1275440"/>
            <a:ext cx="11463528" cy="560222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200" dirty="0"/>
              <a:t>Calcium carbonate </a:t>
            </a:r>
            <a:r>
              <a:rPr lang="en-US" sz="3200" b="1" i="1" dirty="0"/>
              <a:t>(CaCO</a:t>
            </a:r>
            <a:r>
              <a:rPr lang="en-US" sz="3200" b="1" i="1" baseline="-25000" dirty="0"/>
              <a:t>3</a:t>
            </a:r>
            <a:r>
              <a:rPr lang="en-US" sz="3200" b="1" i="1" dirty="0"/>
              <a:t>) </a:t>
            </a:r>
            <a:r>
              <a:rPr lang="en-US" sz="3200" dirty="0"/>
              <a:t>is a </a:t>
            </a:r>
            <a:r>
              <a:rPr lang="en-US" sz="3200" dirty="0" smtClean="0"/>
              <a:t>mineral</a:t>
            </a:r>
          </a:p>
          <a:p>
            <a:r>
              <a:rPr lang="en-US" sz="3200" dirty="0" smtClean="0"/>
              <a:t>Hardness </a:t>
            </a:r>
            <a:r>
              <a:rPr lang="en-US" sz="3200" dirty="0"/>
              <a:t>and strength to seashells, rocks, coral reefs, </a:t>
            </a:r>
            <a:r>
              <a:rPr lang="en-US" sz="3200" i="1" dirty="0" smtClean="0"/>
              <a:t>eggshells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Found </a:t>
            </a:r>
            <a:r>
              <a:rPr lang="en-US" sz="3200" dirty="0"/>
              <a:t>in rivers and </a:t>
            </a:r>
            <a:r>
              <a:rPr lang="en-US" sz="3200" dirty="0" smtClean="0"/>
              <a:t>oceans</a:t>
            </a:r>
          </a:p>
          <a:p>
            <a:r>
              <a:rPr lang="en-US" sz="3200" dirty="0" smtClean="0"/>
              <a:t>Marine </a:t>
            </a:r>
            <a:r>
              <a:rPr lang="en-US" sz="3200" dirty="0"/>
              <a:t>organisms’ endoskeleton and exoskeleton are made of </a:t>
            </a:r>
            <a:r>
              <a:rPr lang="en-US" sz="3200" dirty="0" smtClean="0"/>
              <a:t>Calcium carbonate </a:t>
            </a:r>
            <a:r>
              <a:rPr lang="en-US" sz="3200" b="1" i="1" dirty="0" smtClean="0"/>
              <a:t>(CaCO</a:t>
            </a:r>
            <a:r>
              <a:rPr lang="en-US" sz="3200" b="1" i="1" baseline="-25000" dirty="0" smtClean="0"/>
              <a:t>3</a:t>
            </a:r>
            <a:r>
              <a:rPr lang="en-US" sz="3200" b="1" i="1" dirty="0" smtClean="0"/>
              <a:t>) </a:t>
            </a:r>
          </a:p>
          <a:p>
            <a:r>
              <a:rPr lang="en-US" sz="3200" dirty="0" smtClean="0"/>
              <a:t>Hard </a:t>
            </a:r>
            <a:r>
              <a:rPr lang="en-US" sz="3200" dirty="0"/>
              <a:t>substance giving organisms </a:t>
            </a:r>
            <a:r>
              <a:rPr lang="en-US" sz="3200" dirty="0" smtClean="0"/>
              <a:t>protection</a:t>
            </a:r>
          </a:p>
          <a:p>
            <a:r>
              <a:rPr lang="en-US" sz="3200" dirty="0" smtClean="0">
                <a:effectLst/>
              </a:rPr>
              <a:t>Shell-forming </a:t>
            </a:r>
            <a:r>
              <a:rPr lang="en-US" sz="3200" dirty="0" smtClean="0"/>
              <a:t>organisms</a:t>
            </a:r>
            <a:r>
              <a:rPr lang="en-US" sz="3200" dirty="0" smtClean="0">
                <a:effectLst/>
              </a:rPr>
              <a:t> include corals, oysters, shrimp, lobster</a:t>
            </a:r>
          </a:p>
          <a:p>
            <a:r>
              <a:rPr lang="en-US" sz="3200" dirty="0" smtClean="0"/>
              <a:t>Readily reacts with acid yielding carbon dioxide gas, water, and calcium chloride: </a:t>
            </a:r>
          </a:p>
          <a:p>
            <a:pPr marL="0" indent="0" algn="ctr">
              <a:buNone/>
            </a:pPr>
            <a:r>
              <a:rPr lang="en-US" sz="3200" dirty="0" smtClean="0"/>
              <a:t> </a:t>
            </a:r>
            <a:r>
              <a:rPr lang="en-US" sz="3200" b="1" dirty="0" smtClean="0"/>
              <a:t>CaCO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 + 2HCl  </a:t>
            </a:r>
            <a:r>
              <a:rPr lang="en-US" sz="3200" b="1" dirty="0" smtClean="0">
                <a:sym typeface="Wingdings" panose="05000000000000000000" pitchFamily="2" charset="2"/>
              </a:rPr>
              <a:t></a:t>
            </a:r>
            <a:r>
              <a:rPr lang="en-US" sz="3200" b="1" dirty="0" smtClean="0"/>
              <a:t> 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+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 + CaCl</a:t>
            </a:r>
            <a:r>
              <a:rPr lang="en-US" sz="3200" b="1" baseline="-25000" dirty="0" smtClean="0"/>
              <a:t>2</a:t>
            </a:r>
            <a:endParaRPr lang="en-US" sz="3200" b="1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7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1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+mn-lt"/>
              </a:rPr>
              <a:t>What is Ocean Acidification?</a:t>
            </a:r>
            <a:endParaRPr lang="en-US" sz="6000" b="1" dirty="0">
              <a:latin typeface="+mn-lt"/>
            </a:endParaRPr>
          </a:p>
        </p:txBody>
      </p:sp>
      <p:pic>
        <p:nvPicPr>
          <p:cNvPr id="1026" name="Picture 2" descr="http://earthobservatory.nasa.gov/blogs/fromthefield/files/2014/04/pmel-oa-imageee_m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7281"/>
            <a:ext cx="12191999" cy="56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408" y="6388608"/>
            <a:ext cx="833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http://www.pmel.noaa.gov/co2/story/What+is+Ocean+Acidification%3F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099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latin typeface="+mn-lt"/>
              </a:rPr>
              <a:t>pH and ocean organisms</a:t>
            </a:r>
            <a:endParaRPr lang="en-US" sz="60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17"/>
            <a:ext cx="12192000" cy="690695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ocean becomes more acidic, marine organisms’ endoskeleton and exoskeleton become softer, relinquishing protection and structure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968371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24128"/>
            <a:ext cx="12192000" cy="67403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pH scale runs from 0-14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For millions of years our oceans have maintained slightly basic average pH 8.2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It has decreased to pH 8.0 as reported by NASA data     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www.oceancolor.gsfc.nasa.gov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25% increase in acidity in the past two centuries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4129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latin typeface="+mn-lt"/>
              </a:rPr>
              <a:t>What is pH? </a:t>
            </a:r>
            <a:endParaRPr lang="en-US" sz="6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" y="5571744"/>
            <a:ext cx="11754612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encesummative.files.wordpress.com/2013/01/ph-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927339"/>
            <a:ext cx="11430000" cy="6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4528"/>
            <a:ext cx="12277344" cy="1512555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latin typeface="+mn-lt"/>
              </a:rPr>
              <a:t>Where </a:t>
            </a:r>
            <a:r>
              <a:rPr lang="en-US" sz="5400" b="1" dirty="0">
                <a:latin typeface="+mn-lt"/>
              </a:rPr>
              <a:t>is</a:t>
            </a:r>
            <a:r>
              <a:rPr lang="en-US" sz="5400" b="1" dirty="0" smtClean="0">
                <a:latin typeface="+mn-lt"/>
              </a:rPr>
              <a:t> ocean water on the pH scale?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6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19115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" y="6266688"/>
            <a:ext cx="557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NewRomanPSMT"/>
              </a:rPr>
              <a:t>http://www.pmel.noaa.gov/co2/OA/background.html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563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TimesNewRomanPSMT</vt:lpstr>
      <vt:lpstr>Wingdings</vt:lpstr>
      <vt:lpstr>Office Theme</vt:lpstr>
      <vt:lpstr>Ocean Acidification</vt:lpstr>
      <vt:lpstr>What is Ocean Acidification and how does it affect the me?</vt:lpstr>
      <vt:lpstr>VOCABULARY</vt:lpstr>
      <vt:lpstr>Background information</vt:lpstr>
      <vt:lpstr>What is Ocean Acidification?</vt:lpstr>
      <vt:lpstr>pH and ocean organisms</vt:lpstr>
      <vt:lpstr>What is pH? </vt:lpstr>
      <vt:lpstr>Where is ocean water on the pH scale?</vt:lpstr>
      <vt:lpstr>PowerPoint Presentation</vt:lpstr>
      <vt:lpstr>Our oceans become more acidic</vt:lpstr>
      <vt:lpstr>How does it work?</vt:lpstr>
      <vt:lpstr>NASA resources Reinforce and Enrich student knowledge of CO2 and Ocean Acidification</vt:lpstr>
      <vt:lpstr>Launching of NASA OCO-2 to record and indicate carbon dioxide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Acidification</dc:title>
  <dc:creator>Kellie</dc:creator>
  <cp:lastModifiedBy>Kellie</cp:lastModifiedBy>
  <cp:revision>116</cp:revision>
  <dcterms:created xsi:type="dcterms:W3CDTF">2014-12-20T17:30:15Z</dcterms:created>
  <dcterms:modified xsi:type="dcterms:W3CDTF">2014-12-22T23:25:52Z</dcterms:modified>
</cp:coreProperties>
</file>